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7150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80">
          <p15:clr>
            <a:srgbClr val="9AA0A6"/>
          </p15:clr>
        </p15:guide>
        <p15:guide id="2" orient="horz" pos="3221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jWqDF2N+rzMEfoJpNVDMlHX1qy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80" orient="horz"/>
        <p:guide pos="3221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italic.fntdata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0c48e570a_1_14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d0c48e570a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0c48e570a_1_2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d0c48e570a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17768f7f5_0_8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e17768f7f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17768f7f5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e17768f7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0c48e570a_1_7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d0c48e570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d19c84f29_0_10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cd19c84f2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d19c84f29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cd19c84f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d19c84f29_0_6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cd19c84f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d19c84f29_0_7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cd19c84f2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d19c84f29_0_8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cd19c84f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d19c84f29_0_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cd19c84f2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de928f256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cde928f2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0c48e570a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d0c48e57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de928f256_1_1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cde928f25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648944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74778"/>
            <a:ext cx="1386333" cy="138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977032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377889"/>
            <a:ext cx="2427000" cy="246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502861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524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4208316"/>
            <a:ext cx="2275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420830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420831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509000"/>
            <a:ext cx="4011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933278"/>
            <a:ext cx="1386333" cy="138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543722"/>
            <a:ext cx="5485124" cy="4755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898454"/>
            <a:ext cx="221685" cy="195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32700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231833"/>
            <a:ext cx="2438400" cy="243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94889"/>
            <a:ext cx="6003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d19c84f29_0_6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gcd19c84f29_0_6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gcd19c84f29_0_6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0c48e570a_1_6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gd0c48e570a_1_6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gd0c48e570a_1_6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0c48e570a_1_138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gd0c48e570a_1_138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gd0c48e570a_1_13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c48e570a_1_207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gd0c48e570a_1_207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gd0c48e570a_1_20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7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0c48e570a_1_283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gd0c48e570a_1_283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gd0c48e570a_1_28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20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24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465278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883139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2106139"/>
            <a:ext cx="54684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0" name="Google Shape;2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525339"/>
            <a:ext cx="221685" cy="195911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32" name="Google Shape;2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1"/>
          <p:cNvCxnSpPr/>
          <p:nvPr/>
        </p:nvCxnSpPr>
        <p:spPr>
          <a:xfrm flipH="1" rot="10800000">
            <a:off x="861725" y="594183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465278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883139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2106139"/>
            <a:ext cx="42177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465278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883139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2106139"/>
            <a:ext cx="27111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3.gif"/><Relationship Id="rId6" Type="http://schemas.openxmlformats.org/officeDocument/2006/relationships/image" Target="../media/image26.gif"/><Relationship Id="rId7" Type="http://schemas.openxmlformats.org/officeDocument/2006/relationships/image" Target="../media/image3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4.gif"/><Relationship Id="rId8" Type="http://schemas.openxmlformats.org/officeDocument/2006/relationships/image" Target="../media/image3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39.gif"/><Relationship Id="rId5" Type="http://schemas.openxmlformats.org/officeDocument/2006/relationships/image" Target="../media/image46.gif"/><Relationship Id="rId6" Type="http://schemas.openxmlformats.org/officeDocument/2006/relationships/image" Target="../media/image43.png"/><Relationship Id="rId7" Type="http://schemas.openxmlformats.org/officeDocument/2006/relationships/image" Target="../media/image4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Relationship Id="rId5" Type="http://schemas.openxmlformats.org/officeDocument/2006/relationships/image" Target="../media/image47.gif"/><Relationship Id="rId6" Type="http://schemas.openxmlformats.org/officeDocument/2006/relationships/image" Target="../media/image44.gif"/><Relationship Id="rId7" Type="http://schemas.openxmlformats.org/officeDocument/2006/relationships/image" Target="../media/image4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docs.scipy.org/doc/scipy/reference/" TargetMode="External"/><Relationship Id="rId5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4.gif"/><Relationship Id="rId5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5.gif"/><Relationship Id="rId5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"/>
          <p:cNvSpPr txBox="1"/>
          <p:nvPr>
            <p:ph idx="2" type="title"/>
          </p:nvPr>
        </p:nvSpPr>
        <p:spPr>
          <a:xfrm>
            <a:off x="1959551" y="360216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robability distributions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517500"/>
            <a:ext cx="1177500" cy="117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0c48e570a_1_142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UNIFORM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d0c48e570a_1_142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d0c48e570a_1_142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this distribution, all the values have the same probability to appear.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uniform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distribution is characterized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by being constant: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				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gd0c48e570a_1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900" y="3250917"/>
            <a:ext cx="1956378" cy="139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d0c48e570a_1_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7900" y="3250917"/>
            <a:ext cx="1079500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d0c48e570a_1_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5400" y="4090056"/>
            <a:ext cx="85725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d0c48e570a_1_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3300" y="4058306"/>
            <a:ext cx="857250" cy="4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c48e570a_1_21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EXPONENTIAL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gd0c48e570a_1_21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d0c48e570a_1_215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exponential distribution has the following pdf: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the following range of values: [0,inf)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gd0c48e570a_1_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075" y="2613072"/>
            <a:ext cx="1812146" cy="39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d0c48e570a_1_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775" y="2550222"/>
            <a:ext cx="2237312" cy="52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d0c48e570a_1_2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075" y="3214444"/>
            <a:ext cx="2237313" cy="148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d0c48e570a_1_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1350" y="4393528"/>
            <a:ext cx="520917" cy="42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d0c48e570a_1_2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6750" y="4404509"/>
            <a:ext cx="520917" cy="42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17768f7f5_0_82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CHI2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e17768f7f5_0_82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ge17768f7f5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363" y="2462412"/>
            <a:ext cx="2951174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e17768f7f5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350" y="3444100"/>
            <a:ext cx="3454825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e17768f7f5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7975" y="1800651"/>
            <a:ext cx="4145157" cy="310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e17768f7f5_0_82"/>
          <p:cNvSpPr txBox="1"/>
          <p:nvPr/>
        </p:nvSpPr>
        <p:spPr>
          <a:xfrm>
            <a:off x="738238" y="1629600"/>
            <a:ext cx="30114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has the following range of values: [0,inf)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ge17768f7f5_0_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350" y="4425819"/>
            <a:ext cx="2951150" cy="51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17768f7f5_0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T-STUDENT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ge17768f7f5_0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ge17768f7f5_0_0"/>
          <p:cNvPicPr preferRelativeResize="0"/>
          <p:nvPr/>
        </p:nvPicPr>
        <p:blipFill rotWithShape="1">
          <a:blip r:embed="rId4">
            <a:alphaModFix/>
          </a:blip>
          <a:srcRect b="0" l="0" r="0" t="16008"/>
          <a:stretch/>
        </p:blipFill>
        <p:spPr>
          <a:xfrm>
            <a:off x="4721000" y="1724450"/>
            <a:ext cx="4050126" cy="300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e17768f7f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50" y="1800652"/>
            <a:ext cx="3876453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e17768f7f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350" y="3250400"/>
            <a:ext cx="3210175" cy="7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e17768f7f5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350" y="4308532"/>
            <a:ext cx="2693864" cy="7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0c48e570a_1_70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normal distribution is characterized by the mean and the standard deviation.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 can take values from (-inf,inf)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gd0c48e570a_1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225" y="2813551"/>
            <a:ext cx="2700000" cy="18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d0c48e570a_1_7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NORMAL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d0c48e570a_1_7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gd0c48e570a_1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25" y="2980750"/>
            <a:ext cx="1978542" cy="52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d0c48e570a_1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538" y="2980750"/>
            <a:ext cx="2457546" cy="52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d19c84f29_0_103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PROBABILITIES IN PYTHON: SCIPY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gcd19c84f29_0_103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gcd19c84f29_0_103"/>
          <p:cNvSpPr txBox="1"/>
          <p:nvPr/>
        </p:nvSpPr>
        <p:spPr>
          <a:xfrm>
            <a:off x="585600" y="2366846"/>
            <a:ext cx="77484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Scipy library contains the module ‘stats’ which allows you to compute probabilities, PDF, CDF,....for several distributions.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Official documentation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scipy.stats.norm.pmf()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scipy.stats.expon.pmf()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Every distribution has his own pmf() function in scipy.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gcd19c84f29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0225" y="738972"/>
            <a:ext cx="938250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d19c84f29_0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cd19c84f29_0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gcd19c84f2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63" y="1622639"/>
            <a:ext cx="6360650" cy="268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d19c84f29_0_69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PROBABILITY DISTRIBUTIONS: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cd19c84f29_0_69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cd19c84f29_0_69"/>
          <p:cNvSpPr txBox="1"/>
          <p:nvPr/>
        </p:nvSpPr>
        <p:spPr>
          <a:xfrm>
            <a:off x="670500" y="1884000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Mathematical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function that gives us the probabilities of occurrence of different outcomes.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cd19c84f29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450" y="2328667"/>
            <a:ext cx="4032314" cy="217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d19c84f29_0_77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PMF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: PROBABILITY MASS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cd19c84f29_0_77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cd19c84f29_0_77"/>
          <p:cNvSpPr txBox="1"/>
          <p:nvPr/>
        </p:nvSpPr>
        <p:spPr>
          <a:xfrm>
            <a:off x="687575" y="1718917"/>
            <a:ext cx="77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Is a function that give us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probability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that a 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DISCRETE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random variable takes an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specific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 value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gcd19c84f29_0_77"/>
          <p:cNvPicPr preferRelativeResize="0"/>
          <p:nvPr/>
        </p:nvPicPr>
        <p:blipFill rotWithShape="1">
          <a:blip r:embed="rId4">
            <a:alphaModFix/>
          </a:blip>
          <a:srcRect b="54564" l="48341" r="0" t="0"/>
          <a:stretch/>
        </p:blipFill>
        <p:spPr>
          <a:xfrm>
            <a:off x="3311963" y="2960389"/>
            <a:ext cx="2499623" cy="131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d19c84f29_0_8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PDF: PROBABILITY DENSITY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cd19c84f29_0_8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cd19c84f29_0_85"/>
          <p:cNvSpPr txBox="1"/>
          <p:nvPr/>
        </p:nvSpPr>
        <p:spPr>
          <a:xfrm>
            <a:off x="687575" y="1718917"/>
            <a:ext cx="7748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PDF is the equivalent of PMF but for </a:t>
            </a:r>
            <a:r>
              <a:rPr b="1"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continuous variables</a:t>
            </a: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As you can have an infinite amount of possible values between any two numbers, </a:t>
            </a: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is not possible to define the probability for every value.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Therefore,  we define a</a:t>
            </a: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density of probability</a:t>
            </a: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rather than the probability mass. The concept is very similar to mass density in physics: its unit is </a:t>
            </a:r>
            <a:r>
              <a:rPr b="1"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probability per unit length.</a:t>
            </a: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To get a feeling for PDF, consider a continuous random variable X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gcd19c84f29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813" y="4459278"/>
            <a:ext cx="2595563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d19c84f29_0_94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DF: CUMULATIVE DISTRIBUTION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cd19c84f29_0_94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cd19c84f29_0_94"/>
          <p:cNvSpPr txBox="1"/>
          <p:nvPr/>
        </p:nvSpPr>
        <p:spPr>
          <a:xfrm>
            <a:off x="687575" y="1718917"/>
            <a:ext cx="774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CDF is a function that gives the probability of getting any value smaller or equal to a given value: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gcd19c84f29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275" y="3271667"/>
            <a:ext cx="2516188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cd19c84f29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100" y="2344291"/>
            <a:ext cx="3617166" cy="177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de928f256_1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ERNOULLI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cde928f256_1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cde928f256_1_0"/>
          <p:cNvSpPr txBox="1"/>
          <p:nvPr/>
        </p:nvSpPr>
        <p:spPr>
          <a:xfrm>
            <a:off x="707225" y="1860028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Bernoulli event is one for which the probability the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occurs is p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probability the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does not occur is 1-p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 i.e., the event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 has two possible outcomes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(usually viewed as success or failure) occurring with probability p and 1-p, respectively</a:t>
            </a:r>
            <a:endParaRPr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launch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0c48e570a_1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BINOMIAL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d0c48e570a_1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d0c48e570a_1_0"/>
          <p:cNvSpPr txBox="1"/>
          <p:nvPr/>
        </p:nvSpPr>
        <p:spPr>
          <a:xfrm>
            <a:off x="707225" y="1860028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independent Bernoulli's experiments are conducted, it gives rise to a binomial distribution. Each of the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experiments is either a success or a failure with a probability of success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launched n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 with x heads.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gd0c48e570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375" y="3557861"/>
            <a:ext cx="4413250" cy="42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d0c48e570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150" y="4312472"/>
            <a:ext cx="1809750" cy="214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de928f256_1_1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POISSON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cde928f256_1_1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cde928f256_1_10"/>
          <p:cNvSpPr txBox="1"/>
          <p:nvPr/>
        </p:nvSpPr>
        <p:spPr>
          <a:xfrm>
            <a:off x="707225" y="1521361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Poisson distribution is used when computing the probability of a k number (integer value [0, ∞]) of events (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counts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), and it’s given by:</a:t>
            </a:r>
            <a:endParaRPr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general the Poisson distribution for 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DISCRETE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variables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possible number of outcomes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unlimited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! (Binomial only has a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finite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amount of possible outcomes).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gcde928f256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175" y="3022917"/>
            <a:ext cx="2105387" cy="39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de928f256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100" y="2850004"/>
            <a:ext cx="2153255" cy="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